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92" r:id="rId4"/>
    <p:sldId id="257" r:id="rId6"/>
    <p:sldId id="258" r:id="rId7"/>
    <p:sldId id="259" r:id="rId8"/>
    <p:sldId id="260" r:id="rId9"/>
    <p:sldId id="287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88" r:id="rId27"/>
    <p:sldId id="278" r:id="rId28"/>
    <p:sldId id="289" r:id="rId29"/>
    <p:sldId id="279" r:id="rId30"/>
    <p:sldId id="290" r:id="rId31"/>
    <p:sldId id="280" r:id="rId32"/>
    <p:sldId id="281" r:id="rId33"/>
    <p:sldId id="282" r:id="rId34"/>
    <p:sldId id="283" r:id="rId35"/>
    <p:sldId id="284" r:id="rId36"/>
    <p:sldId id="285" r:id="rId37"/>
    <p:sldId id="291" r:id="rId3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8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1.xml"/><Relationship Id="rId39" Type="http://schemas.openxmlformats.org/officeDocument/2006/relationships/presProps" Target="presProps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0d55a6000911284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0.xml"/><Relationship Id="rId2" Type="http://schemas.openxmlformats.org/officeDocument/2006/relationships/image" Target="../media/image11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8_1#5dd685f00?pid=6eb9696dd&amp;color=0,0,0&amp;vtp=1&amp;bt=1&amp;bbb=1"/>
          <p:cNvSpPr/>
          <p:nvPr/>
        </p:nvSpPr>
        <p:spPr>
          <a:xfrm>
            <a:off x="612648" y="468000"/>
            <a:ext cx="10963656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7_BD.9_1#f5b43f677?bid=1&amp;pid=5dd685f00&amp;color=0,0,0&amp;vtp=1"/>
          <p:cNvSpPr/>
          <p:nvPr/>
        </p:nvSpPr>
        <p:spPr>
          <a:xfrm>
            <a:off x="1430212" y="1062560"/>
            <a:ext cx="2090738" cy="18669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拥jǐ(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)辈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)身</a:t>
            </a:r>
            <a:endParaRPr lang="en-US" altLang="zh-CN" sz="2800" dirty="0"/>
          </a:p>
        </p:txBody>
      </p:sp>
      <p:sp>
        <p:nvSpPr>
          <p:cNvPr id="4" name="QB_7_AN.10_1#f5b43f677.bracket?pid=5dd685f00&amp;color=0,0,0&amp;vpa=7&amp;vtp=1"/>
          <p:cNvSpPr/>
          <p:nvPr/>
        </p:nvSpPr>
        <p:spPr>
          <a:xfrm>
            <a:off x="2119980" y="1074625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挤</a:t>
            </a:r>
            <a:endParaRPr lang="en-US" altLang="zh-CN" sz="2800" dirty="0"/>
          </a:p>
        </p:txBody>
      </p:sp>
      <p:sp>
        <p:nvSpPr>
          <p:cNvPr id="5" name="QB_7_AN.11_1#f5b43f677.bracket?pid=5dd685f00&amp;color=0,0,0&amp;vpa=8&amp;vtp=1"/>
          <p:cNvSpPr/>
          <p:nvPr/>
        </p:nvSpPr>
        <p:spPr>
          <a:xfrm>
            <a:off x="2178719" y="1696925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侪</a:t>
            </a:r>
            <a:endParaRPr lang="en-US" altLang="zh-CN" sz="2800" dirty="0"/>
          </a:p>
        </p:txBody>
      </p:sp>
      <p:sp>
        <p:nvSpPr>
          <p:cNvPr id="6" name="QB_7_AN.12_1#f5b43f677.bracket?pid=5dd685f00&amp;color=0,0,0&amp;vpa=9&amp;vtp=1"/>
          <p:cNvSpPr/>
          <p:nvPr/>
        </p:nvSpPr>
        <p:spPr>
          <a:xfrm>
            <a:off x="1764380" y="2319225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跻</a:t>
            </a:r>
            <a:endParaRPr lang="en-US" altLang="zh-CN" sz="2800" dirty="0"/>
          </a:p>
        </p:txBody>
      </p:sp>
      <p:sp>
        <p:nvSpPr>
          <p:cNvPr id="7" name="QB_7_BD.13_1#8ee4d81b4?bid=2&amp;pid=5dd685f00&amp;color=0,0,0&amp;vtp=1"/>
          <p:cNvSpPr/>
          <p:nvPr/>
        </p:nvSpPr>
        <p:spPr>
          <a:xfrm>
            <a:off x="1430212" y="2954225"/>
            <a:ext cx="2170113" cy="18669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kē(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)头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kē(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)睡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唠kē(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)儿</a:t>
            </a:r>
            <a:endParaRPr lang="en-US" altLang="zh-CN" sz="2800" dirty="0"/>
          </a:p>
        </p:txBody>
      </p:sp>
      <p:sp>
        <p:nvSpPr>
          <p:cNvPr id="8" name="QB_7_AN.14_1#8ee4d81b4.bracket?pid=5dd685f00&amp;color=0,0,0&amp;vpa=10&amp;vtp=1"/>
          <p:cNvSpPr/>
          <p:nvPr/>
        </p:nvSpPr>
        <p:spPr>
          <a:xfrm>
            <a:off x="1902494" y="2966290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磕</a:t>
            </a:r>
            <a:endParaRPr lang="en-US" altLang="zh-CN" sz="2800" dirty="0"/>
          </a:p>
        </p:txBody>
      </p:sp>
      <p:sp>
        <p:nvSpPr>
          <p:cNvPr id="9" name="QB_7_AN.15_1#8ee4d81b4.bracket?pid=5dd685f00&amp;color=0,0,0&amp;vpa=11&amp;vtp=1"/>
          <p:cNvSpPr/>
          <p:nvPr/>
        </p:nvSpPr>
        <p:spPr>
          <a:xfrm>
            <a:off x="1902494" y="3588590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瞌</a:t>
            </a:r>
            <a:endParaRPr lang="en-US" altLang="zh-CN" sz="2800" dirty="0"/>
          </a:p>
        </p:txBody>
      </p:sp>
      <p:sp>
        <p:nvSpPr>
          <p:cNvPr id="10" name="QB_7_AN.16_1#8ee4d81b4.bracket?pid=5dd685f00&amp;color=0,0,0&amp;vpa=12&amp;vtp=1"/>
          <p:cNvSpPr/>
          <p:nvPr/>
        </p:nvSpPr>
        <p:spPr>
          <a:xfrm>
            <a:off x="2258094" y="4210890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嗑</a:t>
            </a:r>
            <a:endParaRPr lang="en-US" altLang="zh-CN" sz="2800" dirty="0"/>
          </a:p>
        </p:txBody>
      </p:sp>
      <p:sp>
        <p:nvSpPr>
          <p:cNvPr id="11" name="QB_7_BD.9_1#f5b43f677?bid=1&amp;pid=5dd685f00&amp;color=0,0,0&amp;vtp=1"/>
          <p:cNvSpPr/>
          <p:nvPr/>
        </p:nvSpPr>
        <p:spPr>
          <a:xfrm>
            <a:off x="612649" y="1736295"/>
            <a:ext cx="525463" cy="6223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43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1316560"/>
            <a:ext cx="165100" cy="1449705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7_BD.13_1#8ee4d81b4?bid=2&amp;pid=5dd685f00&amp;color=0,0,0&amp;vtp=1"/>
          <p:cNvSpPr/>
          <p:nvPr/>
        </p:nvSpPr>
        <p:spPr>
          <a:xfrm>
            <a:off x="612649" y="3627960"/>
            <a:ext cx="525463" cy="6223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43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3208225"/>
            <a:ext cx="165100" cy="1449705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7_1#209135a74?pid=6eb9696dd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7_BD.18_1#c52935410?sp=1&amp;pid=209135a74&amp;color=0,0,0&amp;vtp=1&amp;bbb=1"/>
          <p:cNvSpPr/>
          <p:nvPr/>
        </p:nvSpPr>
        <p:spPr>
          <a:xfrm>
            <a:off x="612648" y="1099391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期间·其间</a:t>
            </a:r>
            <a:endParaRPr lang="en-US" altLang="zh-CN" sz="2800" dirty="0"/>
          </a:p>
        </p:txBody>
      </p:sp>
      <p:pic>
        <p:nvPicPr>
          <p:cNvPr id="4" name="QB_7_BD.18_1#c52935410?pid=209135a74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94965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7_BD.18_2#c52935410?pid=209135a74&amp;color=0,0,0&amp;vtp=1&amp;bbb=1&amp;hb=1"/>
          <p:cNvSpPr/>
          <p:nvPr/>
        </p:nvSpPr>
        <p:spPr>
          <a:xfrm>
            <a:off x="612648" y="1725628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某段时间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期间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是表时间的名词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时期里面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一般处于定中结构的中心语的位置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“××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是方位词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那中间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某一段时间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可以表示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某段时间之内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还可以表示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某个空间之内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100" dirty="0"/>
          </a:p>
        </p:txBody>
      </p:sp>
      <p:pic>
        <p:nvPicPr>
          <p:cNvPr id="6" name="QB_7_BD.18_2#c52935410?pid=209135a74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56585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7_BD.18_3#c52935410?pid=209135a74&amp;color=0,0,0&amp;vtp=1&amp;bbb=1"/>
          <p:cNvSpPr/>
          <p:nvPr/>
        </p:nvSpPr>
        <p:spPr>
          <a:xfrm>
            <a:off x="612648" y="4341828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这段山路很长，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有几个山洞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，可以避雨。</a:t>
            </a:r>
            <a:endParaRPr lang="en-US" altLang="zh-CN" sz="100" dirty="0"/>
          </a:p>
        </p:txBody>
      </p:sp>
      <p:sp>
        <p:nvSpPr>
          <p:cNvPr id="8" name="QB_7_AN.19_1#c52935410.blank?pid=209135a74&amp;color=0,0,0&amp;vpa=13&amp;vtp=1&amp;bbb=1"/>
          <p:cNvSpPr/>
          <p:nvPr/>
        </p:nvSpPr>
        <p:spPr>
          <a:xfrm>
            <a:off x="4229766" y="4303728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其间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0_1#9e94412d2?sp=1&amp;pid=209135a74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顺水推舟·见风使舵</a:t>
            </a:r>
            <a:endParaRPr lang="en-US" altLang="zh-CN" sz="2800" dirty="0"/>
          </a:p>
        </p:txBody>
      </p:sp>
      <p:pic>
        <p:nvPicPr>
          <p:cNvPr id="3" name="QB_7_BD.20_1#9e94412d2?pid=209135a74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2341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7_BD.20_2#9e94412d2?pid=209135a74&amp;color=0,0,0&amp;vtp=1&amp;bbb=1&amp;hb=1"/>
          <p:cNvSpPr/>
          <p:nvPr/>
        </p:nvSpPr>
        <p:spPr>
          <a:xfrm>
            <a:off x="612648" y="10993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根据某种情势办事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顺水推舟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侧重于顺应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趋势办事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为中性词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见风使舵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侧重于投机取巧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左右摇摆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多用作贬义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7_BD.20_2#9e94412d2?pid=209135a74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330461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7_BD.20_3#9e94412d2?pid=209135a74&amp;color=0,0,0&amp;vtp=1&amp;bbb=1&amp;hb=1"/>
          <p:cNvSpPr/>
          <p:nvPr/>
        </p:nvSpPr>
        <p:spPr>
          <a:xfrm>
            <a:off x="612648" y="3080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学校领导发现李老师虽然是数学老师，却酷爱书法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，并且有一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定造诣，就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任命他为书法辅导小组的组长。</a:t>
            </a:r>
            <a:endParaRPr lang="en-US" altLang="zh-CN" sz="100" dirty="0"/>
          </a:p>
        </p:txBody>
      </p:sp>
      <p:sp>
        <p:nvSpPr>
          <p:cNvPr id="7" name="QB_7_AN.21_1#9e94412d2.blank?pid=209135a74&amp;color=0,0,0&amp;vpa=14&amp;vtp=1&amp;bbb=1"/>
          <p:cNvSpPr/>
          <p:nvPr/>
        </p:nvSpPr>
        <p:spPr>
          <a:xfrm>
            <a:off x="2400967" y="369781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顺水推舟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2_1#24d9a3777?sp=1&amp;pid=6eb9696dd&amp;color=0,0,0&amp;vtp=1&amp;bt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仗势胡作非为，蛮不讲理。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装扮成鬼神（骗人）；比喻故弄玄虚。</a:t>
            </a:r>
            <a:endParaRPr lang="en-US" altLang="zh-CN" sz="2800" dirty="0"/>
          </a:p>
        </p:txBody>
      </p:sp>
      <p:sp>
        <p:nvSpPr>
          <p:cNvPr id="3" name="QB_6_BD.22_2#24d9a3777?sp=1&amp;pid=6eb9696dd&amp;color=0,0,0&amp;vtp=1&amp;bbb=1"/>
          <p:cNvSpPr/>
          <p:nvPr/>
        </p:nvSpPr>
        <p:spPr>
          <a:xfrm>
            <a:off x="612648" y="30893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脸色像泥土的颜色一样，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形容惊恐到了极点。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：死过去又醒过来，形容极度悲哀或疼痛。</a:t>
            </a:r>
            <a:endParaRPr lang="en-US" altLang="zh-CN" sz="2800" dirty="0"/>
          </a:p>
        </p:txBody>
      </p:sp>
      <p:sp>
        <p:nvSpPr>
          <p:cNvPr id="5" name="QB_6_AN.23_1#24d9a3777.blank?pid=6eb9696dd&amp;color=0,0,0&amp;vpa=15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横行霸道</a:t>
            </a:r>
            <a:endParaRPr lang="en-US" altLang="zh-CN" sz="2800" dirty="0"/>
          </a:p>
        </p:txBody>
      </p:sp>
      <p:sp>
        <p:nvSpPr>
          <p:cNvPr id="6" name="QB_6_AN.24_1#24d9a3777.blank?pid=6eb9696dd&amp;color=0,0,0&amp;vpa=16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装神弄鬼</a:t>
            </a:r>
            <a:endParaRPr lang="en-US" altLang="zh-CN" sz="2800" dirty="0"/>
          </a:p>
        </p:txBody>
      </p:sp>
      <p:sp>
        <p:nvSpPr>
          <p:cNvPr id="7" name="QB_6_AN.25_1#24d9a3777.blank?pid=6eb9696dd&amp;color=0,0,0&amp;vpa=17&amp;vtp=1&amp;bbb=1"/>
          <p:cNvSpPr/>
          <p:nvPr/>
        </p:nvSpPr>
        <p:spPr>
          <a:xfrm>
            <a:off x="978566" y="30588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面色如土</a:t>
            </a:r>
            <a:endParaRPr lang="en-US" altLang="zh-CN" sz="2800" dirty="0"/>
          </a:p>
        </p:txBody>
      </p:sp>
      <p:sp>
        <p:nvSpPr>
          <p:cNvPr id="8" name="QB_6_AN.26_1#24d9a3777.blank?pid=6eb9696dd&amp;color=0,0,0&amp;vpa=18&amp;vtp=1&amp;bbb=1"/>
          <p:cNvSpPr/>
          <p:nvPr/>
        </p:nvSpPr>
        <p:spPr>
          <a:xfrm>
            <a:off x="978566" y="37065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死去活来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7_1#7a8484fd5?sp=1&amp;pid=6eb9696dd&amp;color=0,0,0&amp;vtp=1&amp;bt=1&amp;bbb=1&amp;hb=1"/>
          <p:cNvSpPr/>
          <p:nvPr/>
        </p:nvSpPr>
        <p:spPr>
          <a:xfrm>
            <a:off x="612648" y="468000"/>
            <a:ext cx="10963656" cy="435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辨析并修改病句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某人从赵树理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《小二黑结婚》（节选）一文中摘抄了一段话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，其中有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一处表述不当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，请指出其序号并进行修改，使语言表达准确流畅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辑严密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。可适当增删个别字词，但不得改变原意。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饭还没有吃罢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区上的交通员来传她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她好像很得意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嗓子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拉得长长地说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闺女大了咱管得了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就去请区长替咱管教管教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!”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800" dirty="0"/>
          </a:p>
        </p:txBody>
      </p:sp>
      <p:sp>
        <p:nvSpPr>
          <p:cNvPr id="3" name="QB_6_AN.28_1#7a8484fd5.blank?pid=6eb9696dd&amp;color=0,0,0&amp;vpa=19&amp;vtp=1&amp;bbb=1"/>
          <p:cNvSpPr/>
          <p:nvPr/>
        </p:nvSpPr>
        <p:spPr>
          <a:xfrm>
            <a:off x="1511967" y="4175765"/>
            <a:ext cx="4543425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③句，修改为“咱管不了”。</a:t>
            </a:r>
            <a:endParaRPr lang="en-US" altLang="zh-CN" sz="2800" dirty="0"/>
          </a:p>
        </p:txBody>
      </p:sp>
      <p:sp>
        <p:nvSpPr>
          <p:cNvPr id="4" name="QB_6_AS.29_1#7a8484fd5?pid=6eb9696dd&amp;color=0,0,0&amp;vtp=1&amp;bbb=1&amp;hb=1"/>
          <p:cNvSpPr/>
          <p:nvPr/>
        </p:nvSpPr>
        <p:spPr>
          <a:xfrm>
            <a:off x="612648" y="4803854"/>
            <a:ext cx="10963656" cy="1244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③句，自相矛盾，前面说“管得了”，后面又说“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替咱管教管教”，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语意矛盾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，可将“管得了”改为“管不了”。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84f9f5c2b?pid=6eb9696d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辨析并修改病句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——不合逻辑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概念混乱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互相并列的概念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应该是按同一标准划分的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如果标准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混乱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就会出现概念间包含或交叉的错误现象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这类食品深受广大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客户和年轻人的喜爱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广大客户就包含了年轻人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自相矛盾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同一个句子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应该保持语意逻辑前后的一致性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就会自相矛盾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蓝藻是灭绝生物中幸存的一个物种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灭绝生物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自相矛盾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4f9f5c2b?pid=6eb9696dd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否定失当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为了增强表达效果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多次运用否定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结果把原意弄反了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没有一个人不否认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他的成功是必然的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重否定表否定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而原意应是表肯定的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不合事实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语句陈述的事情或表述的观点不符合生活的常理或人们</a:t>
            </a:r>
            <a:endParaRPr lang="en-US" altLang="zh-CN" sz="2800" b="0" i="0" spc="-1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普遍认同的公理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万里无云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繁星满天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我们在一轮明月的照耀下</a:t>
            </a:r>
            <a:endParaRPr lang="en-US" altLang="zh-CN" sz="2800" b="0" i="0" spc="-1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漫步花园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月明则星稀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繁星满天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一轮明月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同时出现不合常理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4f9f5c2b?pid=6eb9696dd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主客体颠倒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陈述的主体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陈述对象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与客体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被陈述的对象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的位置相互颠倒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红色对中国人有着与生俱来的情结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它流动在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民族的血脉里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潜藏在民族的基因中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有情结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数词使用不当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使用数词要注意与语境相合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否则不合逻辑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自从狠抓节约意识以后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生产所消耗的原材料比以前减少了一倍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倍数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只能用于增加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不能用于减少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ec57c135?pid=fc0c7abb2&amp;color=0,0,0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6_BD.30_1#6d2ac02d1?sp=1&amp;pid=7ec57c135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30_2#6d2ac02d1?pid=7ec57c135&amp;color=0,0,0&amp;tib=255,255,255&amp;vip=20#2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1137" y="1879346"/>
            <a:ext cx="6868255" cy="40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31_1#6d2ac02d1.blank?pid=7ec57c135&amp;color=0,0,0&amp;vpa=20&amp;vtp=1"/>
          <p:cNvSpPr/>
          <p:nvPr/>
        </p:nvSpPr>
        <p:spPr>
          <a:xfrm>
            <a:off x="5466127" y="2271274"/>
            <a:ext cx="2062433" cy="30074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二诸葛占卦，两个女人滚成一团</a:t>
            </a:r>
            <a:endParaRPr lang="en-US" altLang="zh-CN" sz="2100" dirty="0"/>
          </a:p>
        </p:txBody>
      </p:sp>
      <p:sp>
        <p:nvSpPr>
          <p:cNvPr id="6" name="QB_6_AN.32_1#6d2ac02d1.blank?pid=7ec57c135&amp;color=0,0,0&amp;vpa=21&amp;vtp=1"/>
          <p:cNvSpPr/>
          <p:nvPr/>
        </p:nvSpPr>
        <p:spPr>
          <a:xfrm>
            <a:off x="5466127" y="5345774"/>
            <a:ext cx="2328624" cy="42266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恶霸受到惩罚，两个青年终成夫妻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3_1#145ade20a?sp=1&amp;pid=7ec57c135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</p:txBody>
      </p:sp>
      <p:sp>
        <p:nvSpPr>
          <p:cNvPr id="3" name="QB_6_BD.33_2#145ade20a?sp=1&amp;pid=7ec57c135&amp;color=0,0,0&amp;vtp=1&amp;bbb=1&amp;hb=1"/>
          <p:cNvSpPr/>
          <p:nvPr/>
        </p:nvSpPr>
        <p:spPr>
          <a:xfrm>
            <a:off x="612648" y="10993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文章通过讲述小二黑和小芹在中国共产党的领导下反抗封建势力、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争取婚姻自由的故事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塑造了在历史变革中①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的各类群像。反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映了当时农村中②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与旧的封建思想及恶霸势力的尖锐矛盾，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抨击了农村的封建残余势力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批判了人民群众中的③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达了对青年男女自由恋爱的赞美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，歌颂了民主改革、人民政权。</a:t>
            </a:r>
            <a:endParaRPr lang="en-US" altLang="zh-CN" sz="2800" dirty="0"/>
          </a:p>
        </p:txBody>
      </p:sp>
      <p:sp>
        <p:nvSpPr>
          <p:cNvPr id="4" name="QB_6_AN.34_1#145ade20a.blank?pid=7ec57c135&amp;color=0,0,0&amp;vpa=22&amp;vtp=1&amp;bbb=1"/>
          <p:cNvSpPr/>
          <p:nvPr/>
        </p:nvSpPr>
        <p:spPr>
          <a:xfrm>
            <a:off x="7734967" y="171661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农民</a:t>
            </a:r>
            <a:endParaRPr lang="en-US" altLang="zh-CN" sz="2800" dirty="0"/>
          </a:p>
        </p:txBody>
      </p:sp>
      <p:sp>
        <p:nvSpPr>
          <p:cNvPr id="5" name="QB_6_AN.35_1#145ade20a.blank?pid=7ec57c135&amp;color=0,0,0&amp;vpa=23&amp;vtp=1&amp;bbb=1"/>
          <p:cNvSpPr/>
          <p:nvPr/>
        </p:nvSpPr>
        <p:spPr>
          <a:xfrm>
            <a:off x="3467766" y="236431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新生力量</a:t>
            </a:r>
            <a:endParaRPr lang="en-US" altLang="zh-CN" sz="2800" dirty="0"/>
          </a:p>
        </p:txBody>
      </p:sp>
      <p:sp>
        <p:nvSpPr>
          <p:cNvPr id="6" name="QB_6_AN.36_1#145ade20a.blank?pid=7ec57c135&amp;color=0,0,0&amp;vpa=24&amp;vtp=1&amp;bbb=1"/>
          <p:cNvSpPr/>
          <p:nvPr/>
        </p:nvSpPr>
        <p:spPr>
          <a:xfrm>
            <a:off x="8801767" y="301201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封建思想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794133ea.fixed?pid=f8f6f142e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中国革命传统作品研习——苦难与新生</a:t>
            </a:r>
            <a:endParaRPr lang="en-US" altLang="zh-CN" sz="4000" dirty="0"/>
          </a:p>
        </p:txBody>
      </p:sp>
      <p:sp>
        <p:nvSpPr>
          <p:cNvPr id="3" name="C_3#6794133ea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6794133ea.fixed?pid=f8f6f142e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第8课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荷花淀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小二黑结婚（节选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党费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6794133ea.fixed?pid=f8f6f142e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6794133ea.fixed?pid=f8f6f142e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小二黑结婚（节选）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6794133ea.fixed?pid=f8f6f142e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2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8901e721.fixed?pid=6794133ea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98901e721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d14aab07?pid=98901e721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历经风风雨雨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、克服重重困难的小二黑和小芹终于要结婚啦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们给我们发来了婚礼请帖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，邀请我们去参加婚礼并担任婚礼“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见证人”，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让我们一起走进婚礼现场吧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642b98c5?pid=98901e721&amp;color=0,173,163&amp;vtp=1&amp;bt=1&amp;bbb=1"/>
          <p:cNvSpPr/>
          <p:nvPr/>
        </p:nvSpPr>
        <p:spPr>
          <a:xfrm>
            <a:off x="612648" y="466344"/>
            <a:ext cx="10963656" cy="685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认识人物</a:t>
            </a:r>
            <a:endParaRPr lang="en-US" altLang="zh-CN" sz="3000" dirty="0"/>
          </a:p>
        </p:txBody>
      </p:sp>
      <p:sp>
        <p:nvSpPr>
          <p:cNvPr id="3" name="QB_6_BD.46_1#6d63fd250?sp=1&amp;pid=3642b98c5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作品塑造了哪几类人物形象？各有什么特点？（6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47_1#6d63fd250?sp=1&amp;pid=3642b98c5&amp;color=0,0,0&amp;vtp=1&amp;bbb=1&amp;hb=1&amp;hla=1"/>
          <p:cNvSpPr/>
          <p:nvPr/>
        </p:nvSpPr>
        <p:spPr>
          <a:xfrm>
            <a:off x="612648" y="174302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以二诸葛和三仙姑为代表的老一代农民形象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。他们深受封建势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力压迫和封建思想毒害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，以旧观念处世，但最终有所转变。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②以小二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黑和小芹为代表的新一代农民形象。他们已经不像他们的父辈那样浑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浑噩噩地求生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，而是要求掌握自己的命运，执着地追求婚姻自由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们不仅敢于同破坏他们婚姻自由的反动势力进行斗争，而且也毅然决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然地同老一辈的封建传统和迷信观念彻底决裂。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7_1#6d63fd250?sp=1&amp;pid=3642b98c5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6_1#6d63fd250?sp=1&amp;pid=3642b98c5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以兴旺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、金旺为代表的农村封建残余势力的形象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他们横行霸道、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祸害乡里。乡亲们没有人不恨他们，但又因为长期受到他们的压迫而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惧怕他们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。最终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，在民主政权的支持下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，金旺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、兴旺受到了应有的惩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。金旺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、兴旺失败的结局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宣告了旧势力必然灭亡的历史命运。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6_1#cac52a6b1?sp=1&amp;pid=3642b98c5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本文运用了哪些方法塑造人物形象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？请以二诸葛和三仙姑为例进行分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7_1#cac52a6b1?sp=1&amp;pid=3642b98c5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让人物在矛盾冲突中，用行动展现自己的性格。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如在小二黑、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小芹被抓走后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，二诸葛忧心忡忡之际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，三仙姑竟气势汹汹地找上门来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的描写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，形象地刻画出三仙姑无赖的形象特点。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②运用典型化的细节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刻画人物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。如对二诸葛，只用了“不宜栽种”和“恩典恩典”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两个细节，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就把他那迷信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、迂腐、怯懦而又老实的形象表现得十分鲜明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。而对三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仙姑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，则通过“米烂了”的细节和她精心打扮等情节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，表现了她装神弄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7_1#cac52a6b1?sp=1&amp;pid=3642b98c5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6_1#cac52a6b1?sp=1&amp;pid=3642b98c5&amp;color=0,0,0&amp;vtp=1&amp;bt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、轻浮放浪的特征。③个性化的人物语言。如二诸葛开口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“罗睺星照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”，闭口“命相不对”等，这些话本身就带有“职业特点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”。而在区长面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，二诸葛说“请区长恩典恩典”，三仙姑则说“区长老爷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，你可要给我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”，不同的语言表现出人物不同的身份和形象特点。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④运用白描手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，如三仙姑“换上新衣服、新首帕、绣花鞋、镶边裤，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又擦了一次粉，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加了几件首饰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”，体现了她的爱慕虚荣，不合时宜。（每点2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76517fda?pid=98901e721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赏析语言</a:t>
            </a:r>
            <a:endParaRPr lang="en-US" altLang="zh-CN" sz="3000" dirty="0"/>
          </a:p>
        </p:txBody>
      </p:sp>
      <p:sp>
        <p:nvSpPr>
          <p:cNvPr id="3" name="QB_6_BD.46_1#3df4e9559?sp=1&amp;pid=276517fda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小说的语言富有地方特色，朴实自然、生动有趣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，请你结合课文内容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47_1#3df4e9559?sp=1&amp;pid=276517fda&amp;color=0,0,0&amp;vtp=1&amp;bbb=1&amp;hb=1&amp;hla=1"/>
          <p:cNvSpPr/>
          <p:nvPr/>
        </p:nvSpPr>
        <p:spPr>
          <a:xfrm>
            <a:off x="612648" y="238310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作者描写的对象是山西农村的劳动人民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，人物语言高度个性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，叙述语言也独具风格，朴实而又生动幽默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。如写二诸葛面对小二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黑和小芹被带走的困境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，他一会儿说“唉！反正是时运，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躲也躲不过”，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一会儿又念叨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“了不得呀了不得”。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这些语言既符合二诸葛的形象特点，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又体现了地方语言特色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展现出浓厚的乡土气息和生活气息。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7_1#3df4e9559?sp=1&amp;pid=276517fda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6_1#3df4e9559?sp=1&amp;pid=276517fda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再如“怎么到底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”一节补写小二黑和小芹由区上回来后结婚的情况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部使用日常话语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，没有一点堆砌辞藻的痕迹；就连“顺水推舟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”这个成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语，也是群众在口头上经常使用的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。②此外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，作者还吸收了通俗易懂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的口语，这类语言同山西的风俗民情融合在一起，构成别具一格的语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言风格。（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6_1#2175b71e9?sp=1&amp;pid=276517fda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对课文中的“她趴下就磕头，连声叫道：‘区长老爷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，你可要给我做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！’”该如何理解？（6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7_1#2175b71e9?sp=1&amp;pid=276517fda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磕头的举动表现了三仙姑试图引起区长的同情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，以便达到自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己的目的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。②称解放区的区长为老爷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，表明她的封建思想意识根深蒂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。③这些都表现了三仙姑的狡猾和落后。（每点2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6_1#aa89cfc0f?sp=1&amp;pid=276517fda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对课文中“二诸葛摸了摸脸，取出三个制钱占了一卦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，占出之后吓得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他面色如土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。他说：‘了不得呀了不得！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丑土的父母动出午火的官鬼，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火旺于夏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，恐怕有些危险了。’”该如何理解？（4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7_1#aa89cfc0f?sp=1&amp;pid=276517fda&amp;color=0,0,0&amp;vtp=1&amp;bt=1&amp;bbb=1&amp;hb=1&amp;hla=1"/>
          <p:cNvSpPr/>
          <p:nvPr/>
        </p:nvSpPr>
        <p:spPr>
          <a:xfrm>
            <a:off x="612648" y="237554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占卦后二诸葛吓得面色如土，并发出“了不得呀了不得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”的惊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，显示出他对占卦结果的极度恐惧和不安。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②这体现了他的迷信思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fc0c7abb2?lid=fc0c7abb2&amp;cid=fc0c7abb2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fc0c7abb2?lid=fc0c7abb2&amp;cid=fc0c7abb2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fc0c7abb2?lid=98901e721&amp;cid=98901e721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fc0c7abb2?lid=98901e721&amp;cid=98901e721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48b691492?pid=276517fda&amp;color=0,0,0&amp;vtp=1&amp;bt=1&amp;bbb=1&amp;hb=1"/>
          <p:cNvSpPr/>
          <p:nvPr/>
        </p:nvSpPr>
        <p:spPr>
          <a:xfrm>
            <a:off x="612648" y="468000"/>
            <a:ext cx="10963656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语言的口语化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小说用语言摹写人生百态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小说语言口语化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是优秀小说的重要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在语言的运用上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赵树理说过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我们在写作的时候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要注意口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要使用劳动人民所喜爱的语言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我们不仅要从书本上学习语言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还要去向群众学习语言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口语化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是赵树理在语言上的追求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是赵树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理小说语言的最大特色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小说语言口语化能使小说人物生动鲜活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突出人物个性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语言显得质朴真实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容易令读者产生共鸣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在创作过程中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要注意人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物语言的口语化符合人物的性格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客观场景和读者的心理感受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4b4db22b?pid=98901e721&amp;color=0,173,163&amp;vtp=1&amp;bt=1&amp;bbb=1"/>
          <p:cNvSpPr/>
          <p:nvPr/>
        </p:nvSpPr>
        <p:spPr>
          <a:xfrm>
            <a:off x="612648" y="466344"/>
            <a:ext cx="10963656" cy="66751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探究主题</a:t>
            </a:r>
            <a:endParaRPr lang="en-US" altLang="zh-CN" sz="3000" dirty="0"/>
          </a:p>
        </p:txBody>
      </p:sp>
      <p:sp>
        <p:nvSpPr>
          <p:cNvPr id="3" name="QB_6_BD.46_1#f0427634a?sp=1&amp;pid=34b4db22b&amp;color=0,0,0&amp;vtp=1&amp;bbb=1&amp;hb=1&amp;hltap=1"/>
          <p:cNvSpPr/>
          <p:nvPr/>
        </p:nvSpPr>
        <p:spPr>
          <a:xfrm>
            <a:off x="612648" y="1111712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本文是怎样表现和歌颂民主改革、人民政权这一主题的？（8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47_1#f0427634a?sp=1&amp;pid=34b4db22b&amp;color=0,0,0&amp;vtp=1&amp;bbb=1&amp;hb=1&amp;hla=1"/>
          <p:cNvSpPr/>
          <p:nvPr/>
        </p:nvSpPr>
        <p:spPr>
          <a:xfrm>
            <a:off x="612648" y="1722012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①小说通过描写小二黑和小芹为争取婚姻自由而进行斗争的过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，表现和歌颂了民主改革、人民政权这一主题。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②小二黑和小芹在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与封建家长二诸葛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、三仙姑和恶霸兴旺、金旺的斗争中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，把人民政权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作为坚强后盾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，勇敢无畏，最终在人民政府的支持下取得了胜利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二诸葛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、三仙姑在人民政府的教育下，终于转变了思想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，开始了新的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。④恶霸兴旺、金旺受到了人民政府的惩办，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以彻底失败告终，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显示了人民政权的巨大威力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6_1#be1ded6f2?sp=1&amp;pid=34b4db22b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小二黑、小芹二人美满结局说明了什么?（6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7_1#be1ded6f2?sp=1&amp;pid=34b4db22b&amp;color=0,0,0&amp;vtp=1&amp;bt=1&amp;bbb=1&amp;hb=1&amp;hla=1"/>
          <p:cNvSpPr/>
          <p:nvPr/>
        </p:nvSpPr>
        <p:spPr>
          <a:xfrm>
            <a:off x="612648" y="109538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①人民政府的支持使解放区青年男女冲破旧的婚姻观念的束缚，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勇敢地为争取婚姻自主而斗争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。②小二黑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、小芹为争取婚姻自主的斗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争已不单是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“个性解放”的范畴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，更是解放区人民反霸除暴的民主改革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的一个组成部分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，是当时整个社会建立新的婚姻观念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、破除封建迷信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思想的一个组成部分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。③小二黑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、小芹二人的美满结局说明了人民政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府是人民实现婚姻自主的可靠保证，同时也标志着深刻的社会变化已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经兴起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，并且正在继续深入发展。（每点2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b3127314?pid=98901e721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46_1#70c271c30?sp=1&amp;pid=9b3127314&amp;color=0,0,0&amp;vtp=1&amp;bbb=1&amp;hb=1&amp;hltap=1"/>
          <p:cNvSpPr/>
          <p:nvPr/>
        </p:nvSpPr>
        <p:spPr>
          <a:xfrm>
            <a:off x="612648" y="95402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在现实生活中，小二黑的原型岳冬至是悲剧结局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，而赵树理选择以两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位家长发生转变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，小二黑与小芹结婚为结局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，这样会不会削弱小说的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批判性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?请简要分析。（4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47_1#70c271c30?sp=1&amp;pid=9b3127314&amp;color=0,0,0&amp;vtp=1&amp;bbb=1&amp;hb=1&amp;hla=1"/>
          <p:cNvSpPr/>
          <p:nvPr/>
        </p:nvSpPr>
        <p:spPr>
          <a:xfrm>
            <a:off x="612648" y="2682304"/>
            <a:ext cx="10963656" cy="350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示例1）不会。①小说中二诸葛、三仙姑虽然有缺点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，但与新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政权没有根本的矛盾冲突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，在新政权的改造下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，他们吸取教训完全有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可能转变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。②小二黑与小芹的圆满结局也代表了人民的普遍愿望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正义终会战胜丑恶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，大圆满的结局也符合中国传统审美心理。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③从创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作动机上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，作者是为了宣传革命的乐观积极精神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，不会削弱小说的批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7_1#70c271c30?sp=1&amp;pid=9b3127314&amp;color=0,0,0&amp;vtp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6_1#70c271c30?sp=1&amp;pid=9b3127314&amp;color=0,0,0&amp;vtp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示例2）会。①二诸葛笃信阴阳八卦，三仙姑骗了半辈子人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，他们有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转变可以理解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，但转变速度有些过快，失去了真实性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，因而批判意义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也会随之减弱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。②小说虽是虚构的，但也要遵从现实规律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，尽量真实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地反映现实生活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。③从美学意义上说，悲剧的冲突性更强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，更能引起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人们的深思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表明观点1分，说明理由3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c0c7abb2.fixed?pid=6794133ea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fc0c7abb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19ec4725?pid=fc0c7abb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b77052053?htil=1&amp;pid=919ec4725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45752" y="1211030"/>
            <a:ext cx="2112264" cy="279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b77052053?htil=1&amp;pid=919ec4725&amp;color=0,0,0&amp;vtp=1&amp;bbb=1&amp;hb=1&amp;hs=1"/>
          <p:cNvSpPr/>
          <p:nvPr/>
        </p:nvSpPr>
        <p:spPr>
          <a:xfrm>
            <a:off x="612648" y="1174454"/>
            <a:ext cx="872337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赵树理（1906—1970），原名赵树礼，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山西沁水人，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中国现代著名作家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，是中国现代文学大众化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、通俗化的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旗手”。1925年考入山西省立第四师范学校，对“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五四”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新文艺极感兴趣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。1943年发表短篇小说《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小二黑结婚》，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蜚声文坛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。他是“山药蛋派”的开创者之一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，以其巨大的</a:t>
            </a:r>
            <a:endParaRPr lang="en-US" altLang="zh-CN" sz="2800" dirty="0"/>
          </a:p>
        </p:txBody>
      </p:sp>
      <p:sp>
        <p:nvSpPr>
          <p:cNvPr id="5" name="P_6_BD#b77052053?htil=1&amp;pid=919ec4725&amp;color=0,0,0&amp;vtp=1&amp;bbb=1&amp;hb=1&amp;hs=1"/>
          <p:cNvSpPr/>
          <p:nvPr/>
        </p:nvSpPr>
        <p:spPr>
          <a:xfrm>
            <a:off x="612648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文学成就被誉为描写农村生活的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“铁笔”“圣手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”。他的小说以二十世纪四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五十年代华北农村为背景，用现实主义手法反映农村社会的变迁和存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77052053?htil=1&amp;pid=919ec4725&amp;color=0,0,0&amp;vtp=1&amp;bbb=1&amp;hb=1&amp;hs=1"/>
          <p:cNvSpPr/>
          <p:nvPr/>
        </p:nvSpPr>
        <p:spPr>
          <a:xfrm>
            <a:off x="611994" y="468000"/>
            <a:ext cx="10968012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在的矛盾斗争，塑造了农村各式人物形象。他的作品运用大众化的民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族形式，乡土气息浓厚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，新鲜活泼，受到广大读者的喜爱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。他所实践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与倡导的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“贴近生活、反映现实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，与下层人民同呼吸共命运”的创作态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，直到今天都有强烈的现实意义。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：长篇小说《三里湾》，中篇小说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《李有才板话》，短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篇小说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《孟祥英翻身》《登记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》，文学评论集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《三复集》，等等。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2144daab?pid=fc0c7abb2&amp;color=0,0,0&amp;vtp=1&amp;bt=1&amp;bbb=1"/>
          <p:cNvSpPr/>
          <p:nvPr/>
        </p:nvSpPr>
        <p:spPr>
          <a:xfrm>
            <a:off x="612648" y="466345"/>
            <a:ext cx="10963656" cy="7071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8c214db15?pid=e2144daab&amp;color=0,0,0&amp;vtp=1&amp;bbb=1&amp;hb=1"/>
          <p:cNvSpPr/>
          <p:nvPr/>
        </p:nvSpPr>
        <p:spPr>
          <a:xfrm>
            <a:off x="612648" y="1163913"/>
            <a:ext cx="10963656" cy="497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1943年，赵树理被调到中共北方局党校工作。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他在当地调研时，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听到一个真实的故事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：村里的民兵队长岳冬至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，因为与一个叫智英祥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的女子自由恋爱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，结果被几个把持村政权的坏人杀害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。经过县政府的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几番侦讯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，案情终于大白，凶手被依法惩办了。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赵树理认为青年自由恋爱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、结婚应当得到支持和保护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，为了解决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这个普遍存在的社会问题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，提高人民群众的思想觉悟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，他决心以岳冬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至为原型进行创作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。赵树理从小就生长在山西这片沃土上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，有着丰富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的农村生活积淀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。他经过精心构思，写出了《小二黑结婚》。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8916e308?pid=fc0c7abb2&amp;color=0,0,0&amp;vtp=1&amp;bt=1&amp;bbb=1"/>
          <p:cNvSpPr/>
          <p:nvPr/>
        </p:nvSpPr>
        <p:spPr>
          <a:xfrm>
            <a:off x="612648" y="466345"/>
            <a:ext cx="10963656" cy="633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dd1c703b6?sp=1&amp;pid=d8916e308&amp;color=0,0,0&amp;vtp=1&amp;bbb=1&amp;hb=1"/>
          <p:cNvSpPr/>
          <p:nvPr/>
        </p:nvSpPr>
        <p:spPr>
          <a:xfrm>
            <a:off x="612648" y="1094190"/>
            <a:ext cx="10963656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山药蛋派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山药蛋派是一个以小说创作为主体的文学流派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，它发端于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20世纪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年代,以赵树理为代表。主要作家还有西戎、李束为、马烽、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胡正、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,人称“西李马胡孙”。他们都是山西农村土生土长的作家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,有比较深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厚的农村生活基础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。“山药蛋派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”继承和发展了我国古典小说和说唱文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学的传统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,以叙述故事为主,将对人物、情景的描写融于故事叙述之中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构顺当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,层次分明。人物性格主要通过语言和行动来展示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,善于选择和运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用内涵丰富的细节描写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。语言朴素、凝练,作品通俗易懂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,具有浓厚的民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族风格和地方色彩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eb9696dd?pid=fc0c7abb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6_BD.1_1#8344e4a38?sp=1&amp;pid=6eb9696dd&amp;color=0,0,0&amp;vtp=1&amp;bbb=1"/>
          <p:cNvSpPr/>
          <p:nvPr/>
        </p:nvSpPr>
        <p:spPr>
          <a:xfrm>
            <a:off x="612648" y="11744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117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11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①罗睺星(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②胆怯(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11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③镶边(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④赔偿(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11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⑤晌午(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⑥卖弄(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2_1#8344e4a38.bracket?pid=6eb9696dd&amp;color=0,0,0&amp;vpa=1&amp;vtp=1&amp;bbb=1"/>
          <p:cNvSpPr/>
          <p:nvPr/>
        </p:nvSpPr>
        <p:spPr>
          <a:xfrm>
            <a:off x="2146967" y="1829774"/>
            <a:ext cx="8334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hóu</a:t>
            </a:r>
            <a:endParaRPr lang="en-US" altLang="zh-CN" sz="2800" dirty="0"/>
          </a:p>
        </p:txBody>
      </p:sp>
      <p:sp>
        <p:nvSpPr>
          <p:cNvPr id="5" name="QB_6_AN.3_1#8344e4a38.bracket?pid=6eb9696dd&amp;color=0,0,0&amp;vpa=2&amp;vtp=1&amp;bbb=1"/>
          <p:cNvSpPr/>
          <p:nvPr/>
        </p:nvSpPr>
        <p:spPr>
          <a:xfrm>
            <a:off x="7317772" y="1829774"/>
            <a:ext cx="7127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qiè</a:t>
            </a:r>
            <a:endParaRPr lang="en-US" altLang="zh-CN" sz="2800" dirty="0"/>
          </a:p>
        </p:txBody>
      </p:sp>
      <p:sp>
        <p:nvSpPr>
          <p:cNvPr id="6" name="QB_6_AN.4_1#8344e4a38.bracket?pid=6eb9696dd&amp;color=0,0,0&amp;vpa=3&amp;vtp=1&amp;bbb=1"/>
          <p:cNvSpPr/>
          <p:nvPr/>
        </p:nvSpPr>
        <p:spPr>
          <a:xfrm>
            <a:off x="1753267" y="2477474"/>
            <a:ext cx="1108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7" name="QB_6_AN.5_1#8344e4a38.bracket?pid=6eb9696dd&amp;color=0,0,0&amp;vpa=4&amp;vtp=1&amp;bbb=1"/>
          <p:cNvSpPr/>
          <p:nvPr/>
        </p:nvSpPr>
        <p:spPr>
          <a:xfrm>
            <a:off x="7355872" y="2477474"/>
            <a:ext cx="1187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8" name="QB_6_AN.6_1#8344e4a38.bracket?pid=6eb9696dd&amp;color=0,0,0&amp;vpa=5&amp;vtp=1&amp;bbb=1"/>
          <p:cNvSpPr/>
          <p:nvPr/>
        </p:nvSpPr>
        <p:spPr>
          <a:xfrm>
            <a:off x="1804067" y="3125174"/>
            <a:ext cx="11684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9" name="QB_6_AN.7_1#8344e4a38.bracket?pid=6eb9696dd&amp;color=0,0,0&amp;vpa=6&amp;vtp=1&amp;bbb=1"/>
          <p:cNvSpPr/>
          <p:nvPr/>
        </p:nvSpPr>
        <p:spPr>
          <a:xfrm>
            <a:off x="7343172" y="3125174"/>
            <a:ext cx="10287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nonɡ</a:t>
            </a:r>
            <a:endParaRPr lang="en-US" altLang="zh-CN" sz="2800" dirty="0"/>
          </a:p>
        </p:txBody>
      </p:sp>
      <p:sp>
        <p:nvSpPr>
          <p:cNvPr id="10" name="QB_6_BD.1_1#8344e4a38?sp=1&amp;pid=6eb9696dd&amp;color=0,0,0&amp;vtp=1&amp;bbb=1&amp;zzd= 3"/>
          <p:cNvSpPr/>
          <p:nvPr/>
        </p:nvSpPr>
        <p:spPr>
          <a:xfrm>
            <a:off x="14826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1_1#8344e4a38?sp=1&amp;pid=6eb9696dd&amp;color=0,0,0&amp;vtp=1&amp;bbb=1&amp;zzd= 3"/>
          <p:cNvSpPr/>
          <p:nvPr/>
        </p:nvSpPr>
        <p:spPr>
          <a:xfrm>
            <a:off x="703443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1_1#8344e4a38?sp=1&amp;pid=6eb9696dd&amp;color=0,0,0&amp;vtp=1&amp;bbb=1&amp;zzd= 5"/>
          <p:cNvSpPr/>
          <p:nvPr/>
        </p:nvSpPr>
        <p:spPr>
          <a:xfrm>
            <a:off x="1127030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1_1#8344e4a38?sp=1&amp;pid=6eb9696dd&amp;color=0,0,0&amp;vtp=1&amp;bbb=1&amp;zzd= 5"/>
          <p:cNvSpPr/>
          <p:nvPr/>
        </p:nvSpPr>
        <p:spPr>
          <a:xfrm>
            <a:off x="7034435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1_1#8344e4a38?sp=1&amp;pid=6eb9696dd&amp;color=0,0,0&amp;vtp=1&amp;bbb=1&amp;zzd= 7"/>
          <p:cNvSpPr/>
          <p:nvPr/>
        </p:nvSpPr>
        <p:spPr>
          <a:xfrm>
            <a:off x="1127030" y="3790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1_1#8344e4a38?sp=1&amp;pid=6eb9696dd&amp;color=0,0,0&amp;vtp=1&amp;bbb=1&amp;zzd= 7"/>
          <p:cNvSpPr/>
          <p:nvPr/>
        </p:nvSpPr>
        <p:spPr>
          <a:xfrm>
            <a:off x="7034435" y="3790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9134</Words>
  <Application>WPS 演示</Application>
  <PresentationFormat>宽屏</PresentationFormat>
  <Paragraphs>398</Paragraphs>
  <Slides>34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9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2025-04-01T06:28:00Z</dcterms:created>
  <dcterms:modified xsi:type="dcterms:W3CDTF">2025-09-02T09:18:22Z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A33E775171BD44B88FFE8BA2FA52CA4F_12</vt:lpwstr>
  </property>
  <property fmtid="{D5CDD505-2E9C-101B-9397-08002B2CF9AE}" pid="3" name="KSOProductBuildVer">
    <vt:lpwstr>2052-12.1.0.22529</vt:lpwstr>
  </property>
</Properties>
</file>